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27"/>
  </p:notesMasterIdLst>
  <p:handoutMasterIdLst>
    <p:handoutMasterId r:id="rId28"/>
  </p:handoutMasterIdLst>
  <p:sldIdLst>
    <p:sldId id="1859" r:id="rId6"/>
    <p:sldId id="1857" r:id="rId7"/>
    <p:sldId id="1670" r:id="rId8"/>
    <p:sldId id="1660" r:id="rId9"/>
    <p:sldId id="1873" r:id="rId10"/>
    <p:sldId id="1872" r:id="rId11"/>
    <p:sldId id="1874" r:id="rId12"/>
    <p:sldId id="1875" r:id="rId13"/>
    <p:sldId id="1528" r:id="rId14"/>
    <p:sldId id="1877" r:id="rId15"/>
    <p:sldId id="1880" r:id="rId16"/>
    <p:sldId id="1527" r:id="rId17"/>
    <p:sldId id="1879" r:id="rId18"/>
    <p:sldId id="1878" r:id="rId19"/>
    <p:sldId id="1529" r:id="rId20"/>
    <p:sldId id="1881" r:id="rId21"/>
    <p:sldId id="1882" r:id="rId22"/>
    <p:sldId id="1876" r:id="rId23"/>
    <p:sldId id="274" r:id="rId24"/>
    <p:sldId id="272" r:id="rId25"/>
    <p:sldId id="1870"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57"/>
            <p14:sldId id="1670"/>
            <p14:sldId id="1660"/>
            <p14:sldId id="1873"/>
            <p14:sldId id="1872"/>
            <p14:sldId id="1874"/>
            <p14:sldId id="1875"/>
            <p14:sldId id="1528"/>
            <p14:sldId id="1877"/>
            <p14:sldId id="1880"/>
            <p14:sldId id="1527"/>
            <p14:sldId id="1879"/>
            <p14:sldId id="1878"/>
            <p14:sldId id="1529"/>
            <p14:sldId id="1881"/>
            <p14:sldId id="1882"/>
            <p14:sldId id="1876"/>
            <p14:sldId id="274"/>
            <p14:sldId id="272"/>
            <p14:sldId id="18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B52"/>
    <a:srgbClr val="2F3535"/>
    <a:srgbClr val="0E484E"/>
    <a:srgbClr val="E6E6E6"/>
    <a:srgbClr val="2F2F2F"/>
    <a:srgbClr val="F2F2F2"/>
    <a:srgbClr val="D2D2D2"/>
    <a:srgbClr val="5C2D91"/>
    <a:srgbClr val="00BCF2"/>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E11E8-1997-442F-ABBE-853CE8494C3B}" v="2" dt="2024-05-10T21:58:03.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8" autoAdjust="0"/>
    <p:restoredTop sz="92133" autoAdjust="0"/>
  </p:normalViewPr>
  <p:slideViewPr>
    <p:cSldViewPr snapToGrid="0">
      <p:cViewPr>
        <p:scale>
          <a:sx n="70" d="100"/>
          <a:sy n="70" d="100"/>
        </p:scale>
        <p:origin x="768" y="10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8/28/2024 12:16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8/28/2024 12:16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8/28/2024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8/28/2024 8:39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11361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8/28/2024 9:32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47760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8/28/2024 9:19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8/28/2024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54938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8/28/2024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507098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8/28/2024 9:18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8/28/2024 9:39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33849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8/28/2024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37197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8/28/2024 7:38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13100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8/28/2024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40945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8/28/2024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8124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8/28/2024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8/28/2024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8/28/2024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04076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8/28/2024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14202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8/28/2024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7135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8/28/2024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40531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8/28/2024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91521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2C5650-D250-40E8-B8D8-FA514260D55E}"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477726-4DA7-46EA-AC3B-3E9C1F4B3D9E}" type="slidenum">
              <a:rPr lang="en-US" smtClean="0"/>
              <a:t>‹#›</a:t>
            </a:fld>
            <a:endParaRPr lang="en-US"/>
          </a:p>
        </p:txBody>
      </p:sp>
    </p:spTree>
    <p:extLst>
      <p:ext uri="{BB962C8B-B14F-4D97-AF65-F5344CB8AC3E}">
        <p14:creationId xmlns:p14="http://schemas.microsoft.com/office/powerpoint/2010/main" val="965725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25.jp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8" Type="http://schemas.openxmlformats.org/officeDocument/2006/relationships/hyperlink" Target="https://stdntpartners.sharepoint.com/sites/SAProgramHandbook/SitePages/Advancing-Milestones.aspx?wt.mc_id=studentamb_267048" TargetMode="External"/><Relationship Id="rId13" Type="http://schemas.openxmlformats.org/officeDocument/2006/relationships/hyperlink" Target="https://azure.microsoft.com/en-us/pricing/member-offers/credit-for-visual-studio-subscribers/?wt.mc_id=studentamb_267048" TargetMode="External"/><Relationship Id="rId3" Type="http://schemas.openxmlformats.org/officeDocument/2006/relationships/hyperlink" Target="https://mvp.microsoft.com/en-US/studentambassadors?wt.mc_id=studentamb_267048" TargetMode="External"/><Relationship Id="rId7" Type="http://schemas.openxmlformats.org/officeDocument/2006/relationships/hyperlink" Target="https://stdntpartners.sharepoint.com/sites/Community/Lists/Quarterly%20Requirements/AllItems.aspx/?wt.mc_id=studentamb_267048" TargetMode="External"/><Relationship Id="rId12" Type="http://schemas.openxmlformats.org/officeDocument/2006/relationships/hyperlink" Target="https://foundershub.startups.microsoft.com/?wt.mc_id=studentamb_267048"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stdntpartners.sharepoint.com/sites/SAProgramHandbook/SitePages/Sharing-ID-Leaderboard.aspx?wt.mc_id=studentamb_267048" TargetMode="External"/><Relationship Id="rId11" Type="http://schemas.openxmlformats.org/officeDocument/2006/relationships/hyperlink" Target="https://github.com/AbdulRehmanGHub/MLSA-Materials-by-Abdul_Rehman/blob/main/MSLearn_SA_Template_Survey.pptx/?wt.mc_id=studentamb_267048" TargetMode="External"/><Relationship Id="rId5" Type="http://schemas.openxmlformats.org/officeDocument/2006/relationships/hyperlink" Target="https://www.youtube.com/channel/UC0U-CjmrinC6I3Gb1dOk0WA?sub_confirmation=1" TargetMode="External"/><Relationship Id="rId10" Type="http://schemas.openxmlformats.org/officeDocument/2006/relationships/hyperlink" Target="https://github.com/AbdulRehmanGHub/MLSA-Certificate-Generator?wt.mc_id=studentamb_267048" TargetMode="External"/><Relationship Id="rId4" Type="http://schemas.openxmlformats.org/officeDocument/2006/relationships/hyperlink" Target="https://stdntpartners.sharepoint.com/sites/SAProgramHandbook/SitePages/Home.aspx/?wt.mc_id=studentamb_267048" TargetMode="External"/><Relationship Id="rId9" Type="http://schemas.openxmlformats.org/officeDocument/2006/relationships/hyperlink" Target="https://learn.microsoft.com/en-us/training/browse/?wt.mc_id=studentamb_267048"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hyperlink" Target="https://linktr.ee/devabdulrehman" TargetMode="External"/><Relationship Id="rId7" Type="http://schemas.openxmlformats.org/officeDocument/2006/relationships/hyperlink" Target="https://www.arcommunity.me/" TargetMode="External"/><Relationship Id="rId12" Type="http://schemas.openxmlformats.org/officeDocument/2006/relationships/image" Target="../media/image33.png"/><Relationship Id="rId2" Type="http://schemas.openxmlformats.org/officeDocument/2006/relationships/hyperlink" Target="https://www.linkedin.com/in/abdulrehman0/" TargetMode="External"/><Relationship Id="rId1" Type="http://schemas.openxmlformats.org/officeDocument/2006/relationships/slideLayout" Target="../slideLayouts/slideLayout33.xml"/><Relationship Id="rId6" Type="http://schemas.openxmlformats.org/officeDocument/2006/relationships/hyperlink" Target="https://github.com/abdulrehmanghub" TargetMode="External"/><Relationship Id="rId11" Type="http://schemas.openxmlformats.org/officeDocument/2006/relationships/image" Target="../media/image32.png"/><Relationship Id="rId5" Type="http://schemas.openxmlformats.org/officeDocument/2006/relationships/hyperlink" Target="https://medium.com/@abdulrehman0" TargetMode="External"/><Relationship Id="rId10" Type="http://schemas.openxmlformats.org/officeDocument/2006/relationships/image" Target="../media/image31.png"/><Relationship Id="rId4" Type="http://schemas.openxmlformats.org/officeDocument/2006/relationships/hyperlink" Target="https://twitter.com/devabdulrehman" TargetMode="External"/><Relationship Id="rId9" Type="http://schemas.openxmlformats.org/officeDocument/2006/relationships/image" Target="../media/image30.png"/><Relationship Id="rId1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mvp.microsoft.com/en-US/studentambassadors?wt.mc_id=studentamb_267048"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stdntpartners.sharepoint.com/sites/SAProgramHandbook/SitePages/Home.aspx/?wt.mc_id=studentamb_26704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stdntpartners.sharepoint.com/sites/SAProgramHandbook/SitePages/Hosting-Events.aspx?wt.mc_id=studentamb_267048"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stdntpartners.sharepoint.com/sites/SAProgramHandbook/SitePages/Program-Requirements.aspx/?wt.mc_id=studentamb_267048"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tdntpartners.sharepoint.com/sites/SAProgramHandbook/SitePages/Hosting-Events.aspx?wt.mc_id=studentamb_267048"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stdntpartners.sharepoint.com/sites/SAProgramHandbook/SitePages/Sharing-ID-Leaderboard.aspx?wt.mc_id=studentamb_267048"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stdntpartners.sharepoint.com/sites/SAProgramHandbook/SitePages/Program-Requirements.aspx/?wt.mc_id=studentamb_267048"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203D73-6FA5-54F6-D3ED-71261416D195}"/>
              </a:ext>
            </a:extLst>
          </p:cNvPr>
          <p:cNvSpPr txBox="1"/>
          <p:nvPr/>
        </p:nvSpPr>
        <p:spPr>
          <a:xfrm>
            <a:off x="324135" y="995865"/>
            <a:ext cx="3592772" cy="1938992"/>
          </a:xfrm>
          <a:prstGeom prst="rect">
            <a:avLst/>
          </a:prstGeom>
          <a:noFill/>
        </p:spPr>
        <p:txBody>
          <a:bodyPr wrap="square">
            <a:spAutoFit/>
          </a:bodyPr>
          <a:lstStyle/>
          <a:p>
            <a:r>
              <a:rPr lang="en-US" sz="6000" b="1" dirty="0">
                <a:latin typeface="Roboto"/>
              </a:rPr>
              <a:t>Hi 👋</a:t>
            </a:r>
          </a:p>
          <a:p>
            <a:r>
              <a:rPr lang="en-US" sz="6000" b="1" dirty="0">
                <a:latin typeface="Roboto"/>
              </a:rPr>
              <a:t>Everyone</a:t>
            </a:r>
            <a:endParaRPr lang="en-US" sz="6000" b="1" dirty="0"/>
          </a:p>
        </p:txBody>
      </p:sp>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6">
            <a:extLst>
              <a:ext uri="{FF2B5EF4-FFF2-40B4-BE49-F238E27FC236}">
                <a16:creationId xmlns:a16="http://schemas.microsoft.com/office/drawing/2014/main" id="{6C2CAF7A-5FA8-B78B-22CD-69FF3CD7FCEA}"/>
              </a:ext>
            </a:extLst>
          </p:cNvPr>
          <p:cNvSpPr>
            <a:spLocks noGrp="1"/>
          </p:cNvSpPr>
          <p:nvPr>
            <p:ph type="title"/>
          </p:nvPr>
        </p:nvSpPr>
        <p:spPr>
          <a:xfrm>
            <a:off x="247064" y="209138"/>
            <a:ext cx="11018520" cy="501804"/>
          </a:xfrm>
        </p:spPr>
        <p:txBody>
          <a:bodyPr/>
          <a:lstStyle/>
          <a:p>
            <a:r>
              <a:rPr lang="en-US" b="1" dirty="0">
                <a:latin typeface="Aptos Display" panose="020B0004020202020204" pitchFamily="34" charset="0"/>
              </a:rPr>
              <a:t>Eligible Topics for Event</a:t>
            </a:r>
          </a:p>
        </p:txBody>
      </p:sp>
      <p:pic>
        <p:nvPicPr>
          <p:cNvPr id="3" name="Picture 2">
            <a:extLst>
              <a:ext uri="{FF2B5EF4-FFF2-40B4-BE49-F238E27FC236}">
                <a16:creationId xmlns:a16="http://schemas.microsoft.com/office/drawing/2014/main" id="{E1256C48-1F09-4746-CE82-CD2E25D38AA6}"/>
              </a:ext>
            </a:extLst>
          </p:cNvPr>
          <p:cNvPicPr>
            <a:picLocks noChangeAspect="1"/>
          </p:cNvPicPr>
          <p:nvPr/>
        </p:nvPicPr>
        <p:blipFill>
          <a:blip r:embed="rId3"/>
          <a:stretch>
            <a:fillRect/>
          </a:stretch>
        </p:blipFill>
        <p:spPr>
          <a:xfrm>
            <a:off x="440923" y="860271"/>
            <a:ext cx="10217980" cy="3579179"/>
          </a:xfrm>
          <a:prstGeom prst="rect">
            <a:avLst/>
          </a:prstGeom>
        </p:spPr>
      </p:pic>
    </p:spTree>
    <p:extLst>
      <p:ext uri="{BB962C8B-B14F-4D97-AF65-F5344CB8AC3E}">
        <p14:creationId xmlns:p14="http://schemas.microsoft.com/office/powerpoint/2010/main" val="29715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6">
            <a:extLst>
              <a:ext uri="{FF2B5EF4-FFF2-40B4-BE49-F238E27FC236}">
                <a16:creationId xmlns:a16="http://schemas.microsoft.com/office/drawing/2014/main" id="{6C2CAF7A-5FA8-B78B-22CD-69FF3CD7FCEA}"/>
              </a:ext>
            </a:extLst>
          </p:cNvPr>
          <p:cNvSpPr>
            <a:spLocks noGrp="1"/>
          </p:cNvSpPr>
          <p:nvPr>
            <p:ph type="title"/>
          </p:nvPr>
        </p:nvSpPr>
        <p:spPr>
          <a:xfrm>
            <a:off x="247064" y="209138"/>
            <a:ext cx="11018520" cy="501804"/>
          </a:xfrm>
        </p:spPr>
        <p:txBody>
          <a:bodyPr/>
          <a:lstStyle/>
          <a:p>
            <a:r>
              <a:rPr lang="en-US" b="1" dirty="0">
                <a:latin typeface="Aptos Display" panose="020B0004020202020204" pitchFamily="34" charset="0"/>
              </a:rPr>
              <a:t>MLSA Milestones</a:t>
            </a:r>
          </a:p>
        </p:txBody>
      </p:sp>
      <p:pic>
        <p:nvPicPr>
          <p:cNvPr id="4" name="Picture 3">
            <a:extLst>
              <a:ext uri="{FF2B5EF4-FFF2-40B4-BE49-F238E27FC236}">
                <a16:creationId xmlns:a16="http://schemas.microsoft.com/office/drawing/2014/main" id="{B11EE1B8-781B-4554-A220-A4F14603E6BF}"/>
              </a:ext>
            </a:extLst>
          </p:cNvPr>
          <p:cNvPicPr>
            <a:picLocks noChangeAspect="1"/>
          </p:cNvPicPr>
          <p:nvPr/>
        </p:nvPicPr>
        <p:blipFill>
          <a:blip r:embed="rId3"/>
          <a:stretch>
            <a:fillRect/>
          </a:stretch>
        </p:blipFill>
        <p:spPr>
          <a:xfrm>
            <a:off x="305791" y="710942"/>
            <a:ext cx="11580418" cy="5937920"/>
          </a:xfrm>
          <a:prstGeom prst="rect">
            <a:avLst/>
          </a:prstGeom>
        </p:spPr>
      </p:pic>
    </p:spTree>
    <p:extLst>
      <p:ext uri="{BB962C8B-B14F-4D97-AF65-F5344CB8AC3E}">
        <p14:creationId xmlns:p14="http://schemas.microsoft.com/office/powerpoint/2010/main" val="384084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CAA765-4B99-49BF-97EF-431F74B62299}"/>
              </a:ext>
            </a:extLst>
          </p:cNvPr>
          <p:cNvPicPr>
            <a:picLocks noChangeAspect="1"/>
          </p:cNvPicPr>
          <p:nvPr/>
        </p:nvPicPr>
        <p:blipFill>
          <a:blip r:embed="rId3"/>
          <a:stretch>
            <a:fillRect/>
          </a:stretch>
        </p:blipFill>
        <p:spPr>
          <a:xfrm>
            <a:off x="192379" y="776355"/>
            <a:ext cx="7620000" cy="3067050"/>
          </a:xfrm>
          <a:prstGeom prst="rect">
            <a:avLst/>
          </a:prstGeom>
        </p:spPr>
      </p:pic>
      <p:pic>
        <p:nvPicPr>
          <p:cNvPr id="11" name="Picture 10">
            <a:extLst>
              <a:ext uri="{FF2B5EF4-FFF2-40B4-BE49-F238E27FC236}">
                <a16:creationId xmlns:a16="http://schemas.microsoft.com/office/drawing/2014/main" id="{49B9AC0F-12C8-1D7E-110F-AE27EAF674E3}"/>
              </a:ext>
            </a:extLst>
          </p:cNvPr>
          <p:cNvPicPr>
            <a:picLocks noChangeAspect="1"/>
          </p:cNvPicPr>
          <p:nvPr/>
        </p:nvPicPr>
        <p:blipFill>
          <a:blip r:embed="rId4"/>
          <a:stretch>
            <a:fillRect/>
          </a:stretch>
        </p:blipFill>
        <p:spPr>
          <a:xfrm>
            <a:off x="8162325" y="118013"/>
            <a:ext cx="3546086" cy="3283691"/>
          </a:xfrm>
          <a:prstGeom prst="rect">
            <a:avLst/>
          </a:prstGeom>
        </p:spPr>
      </p:pic>
      <p:sp>
        <p:nvSpPr>
          <p:cNvPr id="14" name="Title 16">
            <a:extLst>
              <a:ext uri="{FF2B5EF4-FFF2-40B4-BE49-F238E27FC236}">
                <a16:creationId xmlns:a16="http://schemas.microsoft.com/office/drawing/2014/main" id="{2A6865B2-3ACD-3B73-9894-DFFD7AB0116C}"/>
              </a:ext>
            </a:extLst>
          </p:cNvPr>
          <p:cNvSpPr>
            <a:spLocks noGrp="1"/>
          </p:cNvSpPr>
          <p:nvPr>
            <p:ph type="title"/>
          </p:nvPr>
        </p:nvSpPr>
        <p:spPr>
          <a:xfrm>
            <a:off x="247064" y="209138"/>
            <a:ext cx="11018520" cy="501804"/>
          </a:xfrm>
        </p:spPr>
        <p:txBody>
          <a:bodyPr/>
          <a:lstStyle/>
          <a:p>
            <a:r>
              <a:rPr lang="en-US" b="1" dirty="0">
                <a:latin typeface="Aptos Display" panose="020B0004020202020204" pitchFamily="34" charset="0"/>
              </a:rPr>
              <a:t>Some helpful Screenshots</a:t>
            </a:r>
          </a:p>
        </p:txBody>
      </p:sp>
      <p:pic>
        <p:nvPicPr>
          <p:cNvPr id="16" name="Picture 15">
            <a:extLst>
              <a:ext uri="{FF2B5EF4-FFF2-40B4-BE49-F238E27FC236}">
                <a16:creationId xmlns:a16="http://schemas.microsoft.com/office/drawing/2014/main" id="{7596B208-75EB-5E4E-B982-E613516BBEDC}"/>
              </a:ext>
            </a:extLst>
          </p:cNvPr>
          <p:cNvPicPr>
            <a:picLocks noChangeAspect="1"/>
          </p:cNvPicPr>
          <p:nvPr/>
        </p:nvPicPr>
        <p:blipFill>
          <a:blip r:embed="rId5"/>
          <a:stretch>
            <a:fillRect/>
          </a:stretch>
        </p:blipFill>
        <p:spPr>
          <a:xfrm>
            <a:off x="192379" y="4142963"/>
            <a:ext cx="5288574" cy="2715037"/>
          </a:xfrm>
          <a:prstGeom prst="rect">
            <a:avLst/>
          </a:prstGeom>
        </p:spPr>
      </p:pic>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6">
            <a:extLst>
              <a:ext uri="{FF2B5EF4-FFF2-40B4-BE49-F238E27FC236}">
                <a16:creationId xmlns:a16="http://schemas.microsoft.com/office/drawing/2014/main" id="{2A6865B2-3ACD-3B73-9894-DFFD7AB0116C}"/>
              </a:ext>
            </a:extLst>
          </p:cNvPr>
          <p:cNvSpPr>
            <a:spLocks noGrp="1"/>
          </p:cNvSpPr>
          <p:nvPr>
            <p:ph type="title"/>
          </p:nvPr>
        </p:nvSpPr>
        <p:spPr>
          <a:xfrm>
            <a:off x="247064" y="209138"/>
            <a:ext cx="11018520" cy="501804"/>
          </a:xfrm>
        </p:spPr>
        <p:txBody>
          <a:bodyPr/>
          <a:lstStyle/>
          <a:p>
            <a:r>
              <a:rPr lang="en-US" b="1" dirty="0">
                <a:latin typeface="Aptos Display" panose="020B0004020202020204" pitchFamily="34" charset="0"/>
              </a:rPr>
              <a:t>Contributor ID</a:t>
            </a:r>
          </a:p>
        </p:txBody>
      </p:sp>
      <p:pic>
        <p:nvPicPr>
          <p:cNvPr id="5" name="Picture 4">
            <a:extLst>
              <a:ext uri="{FF2B5EF4-FFF2-40B4-BE49-F238E27FC236}">
                <a16:creationId xmlns:a16="http://schemas.microsoft.com/office/drawing/2014/main" id="{B3E8C064-6D4E-537C-8FE2-AB33AF2C433A}"/>
              </a:ext>
            </a:extLst>
          </p:cNvPr>
          <p:cNvPicPr>
            <a:picLocks noChangeAspect="1"/>
          </p:cNvPicPr>
          <p:nvPr/>
        </p:nvPicPr>
        <p:blipFill>
          <a:blip r:embed="rId3"/>
          <a:stretch>
            <a:fillRect/>
          </a:stretch>
        </p:blipFill>
        <p:spPr>
          <a:xfrm>
            <a:off x="247064" y="710941"/>
            <a:ext cx="10589258" cy="5921555"/>
          </a:xfrm>
          <a:prstGeom prst="rect">
            <a:avLst/>
          </a:prstGeom>
        </p:spPr>
      </p:pic>
      <p:pic>
        <p:nvPicPr>
          <p:cNvPr id="3" name="Picture 2">
            <a:extLst>
              <a:ext uri="{FF2B5EF4-FFF2-40B4-BE49-F238E27FC236}">
                <a16:creationId xmlns:a16="http://schemas.microsoft.com/office/drawing/2014/main" id="{25B85498-959E-2B35-2248-5D0FD23658D8}"/>
              </a:ext>
            </a:extLst>
          </p:cNvPr>
          <p:cNvPicPr>
            <a:picLocks noChangeAspect="1"/>
          </p:cNvPicPr>
          <p:nvPr/>
        </p:nvPicPr>
        <p:blipFill>
          <a:blip r:embed="rId4"/>
          <a:stretch>
            <a:fillRect/>
          </a:stretch>
        </p:blipFill>
        <p:spPr>
          <a:xfrm>
            <a:off x="5254387" y="4488593"/>
            <a:ext cx="6814783" cy="1823859"/>
          </a:xfrm>
          <a:prstGeom prst="rect">
            <a:avLst/>
          </a:prstGeom>
        </p:spPr>
      </p:pic>
    </p:spTree>
    <p:extLst>
      <p:ext uri="{BB962C8B-B14F-4D97-AF65-F5344CB8AC3E}">
        <p14:creationId xmlns:p14="http://schemas.microsoft.com/office/powerpoint/2010/main" val="2917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6">
            <a:extLst>
              <a:ext uri="{FF2B5EF4-FFF2-40B4-BE49-F238E27FC236}">
                <a16:creationId xmlns:a16="http://schemas.microsoft.com/office/drawing/2014/main" id="{2A6865B2-3ACD-3B73-9894-DFFD7AB0116C}"/>
              </a:ext>
            </a:extLst>
          </p:cNvPr>
          <p:cNvSpPr>
            <a:spLocks noGrp="1"/>
          </p:cNvSpPr>
          <p:nvPr>
            <p:ph type="title"/>
          </p:nvPr>
        </p:nvSpPr>
        <p:spPr>
          <a:xfrm>
            <a:off x="247064" y="209138"/>
            <a:ext cx="11018520" cy="501804"/>
          </a:xfrm>
        </p:spPr>
        <p:txBody>
          <a:bodyPr/>
          <a:lstStyle/>
          <a:p>
            <a:r>
              <a:rPr lang="en-US" b="1" dirty="0">
                <a:latin typeface="Aptos Display" panose="020B0004020202020204" pitchFamily="34" charset="0"/>
              </a:rPr>
              <a:t>Some helpful Screenshots</a:t>
            </a:r>
          </a:p>
        </p:txBody>
      </p:sp>
      <p:pic>
        <p:nvPicPr>
          <p:cNvPr id="18" name="Picture 17">
            <a:extLst>
              <a:ext uri="{FF2B5EF4-FFF2-40B4-BE49-F238E27FC236}">
                <a16:creationId xmlns:a16="http://schemas.microsoft.com/office/drawing/2014/main" id="{666A4010-9D41-6A59-A821-E97E65271F23}"/>
              </a:ext>
            </a:extLst>
          </p:cNvPr>
          <p:cNvPicPr>
            <a:picLocks noChangeAspect="1"/>
          </p:cNvPicPr>
          <p:nvPr/>
        </p:nvPicPr>
        <p:blipFill>
          <a:blip r:embed="rId3"/>
          <a:stretch>
            <a:fillRect/>
          </a:stretch>
        </p:blipFill>
        <p:spPr>
          <a:xfrm>
            <a:off x="247064" y="710942"/>
            <a:ext cx="9101652" cy="5877004"/>
          </a:xfrm>
          <a:prstGeom prst="rect">
            <a:avLst/>
          </a:prstGeom>
        </p:spPr>
      </p:pic>
    </p:spTree>
    <p:extLst>
      <p:ext uri="{BB962C8B-B14F-4D97-AF65-F5344CB8AC3E}">
        <p14:creationId xmlns:p14="http://schemas.microsoft.com/office/powerpoint/2010/main" val="38318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18E050-89C0-3E10-B1DB-80A126FC3697}"/>
              </a:ext>
            </a:extLst>
          </p:cNvPr>
          <p:cNvPicPr>
            <a:picLocks noChangeAspect="1"/>
          </p:cNvPicPr>
          <p:nvPr/>
        </p:nvPicPr>
        <p:blipFill>
          <a:blip r:embed="rId3"/>
          <a:stretch>
            <a:fillRect/>
          </a:stretch>
        </p:blipFill>
        <p:spPr>
          <a:xfrm>
            <a:off x="-1" y="2628648"/>
            <a:ext cx="6413319" cy="4065586"/>
          </a:xfrm>
          <a:prstGeom prst="rect">
            <a:avLst/>
          </a:prstGeom>
        </p:spPr>
      </p:pic>
      <p:pic>
        <p:nvPicPr>
          <p:cNvPr id="8" name="Picture 7">
            <a:extLst>
              <a:ext uri="{FF2B5EF4-FFF2-40B4-BE49-F238E27FC236}">
                <a16:creationId xmlns:a16="http://schemas.microsoft.com/office/drawing/2014/main" id="{15229B2F-B6EC-468B-6196-5D4768E31F00}"/>
              </a:ext>
            </a:extLst>
          </p:cNvPr>
          <p:cNvPicPr>
            <a:picLocks noChangeAspect="1"/>
          </p:cNvPicPr>
          <p:nvPr/>
        </p:nvPicPr>
        <p:blipFill>
          <a:blip r:embed="rId4"/>
          <a:stretch>
            <a:fillRect/>
          </a:stretch>
        </p:blipFill>
        <p:spPr>
          <a:xfrm>
            <a:off x="-1" y="585305"/>
            <a:ext cx="6397077" cy="1791586"/>
          </a:xfrm>
          <a:prstGeom prst="rect">
            <a:avLst/>
          </a:prstGeom>
        </p:spPr>
      </p:pic>
      <p:pic>
        <p:nvPicPr>
          <p:cNvPr id="6" name="Picture 5">
            <a:extLst>
              <a:ext uri="{FF2B5EF4-FFF2-40B4-BE49-F238E27FC236}">
                <a16:creationId xmlns:a16="http://schemas.microsoft.com/office/drawing/2014/main" id="{D3366265-F0F2-1A7B-BE97-8BD60E624463}"/>
              </a:ext>
            </a:extLst>
          </p:cNvPr>
          <p:cNvPicPr>
            <a:picLocks noChangeAspect="1"/>
          </p:cNvPicPr>
          <p:nvPr/>
        </p:nvPicPr>
        <p:blipFill>
          <a:blip r:embed="rId5"/>
          <a:stretch>
            <a:fillRect/>
          </a:stretch>
        </p:blipFill>
        <p:spPr>
          <a:xfrm>
            <a:off x="6397077" y="3132162"/>
            <a:ext cx="5794923" cy="1929704"/>
          </a:xfrm>
          <a:prstGeom prst="rect">
            <a:avLst/>
          </a:prstGeom>
        </p:spPr>
      </p:pic>
      <p:sp>
        <p:nvSpPr>
          <p:cNvPr id="7" name="Title 16">
            <a:extLst>
              <a:ext uri="{FF2B5EF4-FFF2-40B4-BE49-F238E27FC236}">
                <a16:creationId xmlns:a16="http://schemas.microsoft.com/office/drawing/2014/main" id="{EC0F8CAA-AEC9-0AA1-7F7A-93F583FE9BF0}"/>
              </a:ext>
            </a:extLst>
          </p:cNvPr>
          <p:cNvSpPr>
            <a:spLocks noGrp="1"/>
          </p:cNvSpPr>
          <p:nvPr>
            <p:ph type="title"/>
          </p:nvPr>
        </p:nvSpPr>
        <p:spPr>
          <a:xfrm>
            <a:off x="110587" y="83501"/>
            <a:ext cx="11018520" cy="501804"/>
          </a:xfrm>
        </p:spPr>
        <p:txBody>
          <a:bodyPr/>
          <a:lstStyle/>
          <a:p>
            <a:r>
              <a:rPr lang="en-US" b="1" dirty="0">
                <a:latin typeface="Aptos Display" panose="020B0004020202020204" pitchFamily="34" charset="0"/>
              </a:rPr>
              <a:t>MLSA Profile - Information</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C0F8CAA-AEC9-0AA1-7F7A-93F583FE9BF0}"/>
              </a:ext>
            </a:extLst>
          </p:cNvPr>
          <p:cNvSpPr>
            <a:spLocks noGrp="1"/>
          </p:cNvSpPr>
          <p:nvPr>
            <p:ph type="title"/>
          </p:nvPr>
        </p:nvSpPr>
        <p:spPr>
          <a:xfrm>
            <a:off x="110587" y="83501"/>
            <a:ext cx="11018520" cy="501804"/>
          </a:xfrm>
        </p:spPr>
        <p:txBody>
          <a:bodyPr/>
          <a:lstStyle/>
          <a:p>
            <a:r>
              <a:rPr lang="en-US" b="1" dirty="0">
                <a:latin typeface="Aptos Display" panose="020B0004020202020204" pitchFamily="34" charset="0"/>
              </a:rPr>
              <a:t>MLSA Discord</a:t>
            </a:r>
          </a:p>
        </p:txBody>
      </p:sp>
      <p:pic>
        <p:nvPicPr>
          <p:cNvPr id="3" name="Picture 2">
            <a:extLst>
              <a:ext uri="{FF2B5EF4-FFF2-40B4-BE49-F238E27FC236}">
                <a16:creationId xmlns:a16="http://schemas.microsoft.com/office/drawing/2014/main" id="{FDBAFDF8-9903-6F4A-4C59-DC2D0224CF04}"/>
              </a:ext>
            </a:extLst>
          </p:cNvPr>
          <p:cNvPicPr>
            <a:picLocks noChangeAspect="1"/>
          </p:cNvPicPr>
          <p:nvPr/>
        </p:nvPicPr>
        <p:blipFill>
          <a:blip r:embed="rId3"/>
          <a:stretch>
            <a:fillRect/>
          </a:stretch>
        </p:blipFill>
        <p:spPr>
          <a:xfrm>
            <a:off x="533043" y="585305"/>
            <a:ext cx="10173608" cy="6003452"/>
          </a:xfrm>
          <a:prstGeom prst="rect">
            <a:avLst/>
          </a:prstGeom>
        </p:spPr>
      </p:pic>
    </p:spTree>
    <p:extLst>
      <p:ext uri="{BB962C8B-B14F-4D97-AF65-F5344CB8AC3E}">
        <p14:creationId xmlns:p14="http://schemas.microsoft.com/office/powerpoint/2010/main" val="25473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C0F8CAA-AEC9-0AA1-7F7A-93F583FE9BF0}"/>
              </a:ext>
            </a:extLst>
          </p:cNvPr>
          <p:cNvSpPr>
            <a:spLocks noGrp="1"/>
          </p:cNvSpPr>
          <p:nvPr>
            <p:ph type="title"/>
          </p:nvPr>
        </p:nvSpPr>
        <p:spPr>
          <a:xfrm>
            <a:off x="110587" y="83501"/>
            <a:ext cx="11018520" cy="501804"/>
          </a:xfrm>
        </p:spPr>
        <p:txBody>
          <a:bodyPr/>
          <a:lstStyle/>
          <a:p>
            <a:r>
              <a:rPr lang="en-US" b="1" dirty="0">
                <a:latin typeface="Aptos Display" panose="020B0004020202020204" pitchFamily="34" charset="0"/>
              </a:rPr>
              <a:t>MLSA Complete Roadmap for beginners</a:t>
            </a:r>
          </a:p>
        </p:txBody>
      </p:sp>
      <p:pic>
        <p:nvPicPr>
          <p:cNvPr id="4" name="Picture 3">
            <a:extLst>
              <a:ext uri="{FF2B5EF4-FFF2-40B4-BE49-F238E27FC236}">
                <a16:creationId xmlns:a16="http://schemas.microsoft.com/office/drawing/2014/main" id="{6B527282-E46D-43C5-0009-EC63D1445A15}"/>
              </a:ext>
            </a:extLst>
          </p:cNvPr>
          <p:cNvPicPr>
            <a:picLocks noChangeAspect="1"/>
          </p:cNvPicPr>
          <p:nvPr/>
        </p:nvPicPr>
        <p:blipFill>
          <a:blip r:embed="rId3"/>
          <a:stretch>
            <a:fillRect/>
          </a:stretch>
        </p:blipFill>
        <p:spPr>
          <a:xfrm>
            <a:off x="668354" y="623546"/>
            <a:ext cx="10855292" cy="6150953"/>
          </a:xfrm>
          <a:prstGeom prst="rect">
            <a:avLst/>
          </a:prstGeom>
        </p:spPr>
      </p:pic>
    </p:spTree>
    <p:extLst>
      <p:ext uri="{BB962C8B-B14F-4D97-AF65-F5344CB8AC3E}">
        <p14:creationId xmlns:p14="http://schemas.microsoft.com/office/powerpoint/2010/main" val="24407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7064" y="156944"/>
            <a:ext cx="11018520" cy="553998"/>
          </a:xfrm>
        </p:spPr>
        <p:txBody>
          <a:bodyPr/>
          <a:lstStyle/>
          <a:p>
            <a:r>
              <a:rPr lang="en-US" b="1" dirty="0">
                <a:latin typeface="Aptos Display" panose="020B0004020202020204" pitchFamily="34" charset="0"/>
              </a:rPr>
              <a:t>Helpful Resources and Links:</a:t>
            </a:r>
          </a:p>
        </p:txBody>
      </p:sp>
      <p:sp>
        <p:nvSpPr>
          <p:cNvPr id="6" name="Text Placeholder 5"/>
          <p:cNvSpPr>
            <a:spLocks noGrp="1"/>
          </p:cNvSpPr>
          <p:nvPr>
            <p:ph type="body" sz="quarter" idx="10"/>
          </p:nvPr>
        </p:nvSpPr>
        <p:spPr>
          <a:xfrm>
            <a:off x="490855" y="792927"/>
            <a:ext cx="10345467" cy="4960910"/>
          </a:xfrm>
        </p:spPr>
        <p:txBody>
          <a:bodyPr/>
          <a:lstStyle/>
          <a:p>
            <a:pPr marL="285750" marR="0" indent="-285750">
              <a:lnSpc>
                <a:spcPct val="130000"/>
              </a:lnSpc>
              <a:spcBef>
                <a:spcPts val="0"/>
              </a:spcBef>
              <a:spcAft>
                <a:spcPts val="800"/>
              </a:spcAft>
              <a:buFont typeface="Arial" panose="020B0604020202020204" pitchFamily="34" charset="0"/>
              <a:buChar char="•"/>
            </a:pPr>
            <a:r>
              <a:rPr lang="en-GB" sz="1800" b="1" kern="100" dirty="0">
                <a:solidFill>
                  <a:schemeClr val="accent1"/>
                </a:solidFill>
                <a:latin typeface="Aptos" panose="020B0004020202020204" pitchFamily="34" charset="0"/>
                <a:ea typeface="Aptos" panose="020B00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Official Website of MLSA Program</a:t>
            </a:r>
            <a:endPar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MLSA Program Handbook</a:t>
            </a:r>
            <a:endPar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YouTube Channel for helpful videos (Abdul Rehman)</a:t>
            </a:r>
            <a:endPar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MLSA Contributor IDs Leaderboard</a:t>
            </a:r>
            <a:endPar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MLSA Quarterly Requirements Dashboard</a:t>
            </a:r>
            <a:endPar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1800" b="1" kern="100" dirty="0">
                <a:solidFill>
                  <a:schemeClr val="accent1"/>
                </a:solidFill>
                <a:effectLst/>
                <a:latin typeface="Aptos" panose="020B0004020202020204" pitchFamily="34" charset="0"/>
                <a:ea typeface="Aptos" panose="020B00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MLSA - Advancing Milestones</a:t>
            </a:r>
            <a:endParaRPr lang="en-US" sz="1800" b="1" kern="100" dirty="0">
              <a:solidFill>
                <a:schemeClr val="accent1"/>
              </a:solidFill>
              <a:effectLst/>
              <a:latin typeface="Aptos"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1800" b="1" kern="100" dirty="0">
                <a:solidFill>
                  <a:srgbClr val="0078D4"/>
                </a:solidFill>
                <a:latin typeface="Aptos" panose="020B0004020202020204" pitchFamily="34" charset="0"/>
                <a:ea typeface="Aptos" panose="020B00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MS </a:t>
            </a:r>
            <a:r>
              <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Learn Platform</a:t>
            </a:r>
            <a:endParaRPr lang="en-US" sz="1800" b="1" kern="100" dirty="0">
              <a:solidFill>
                <a:schemeClr val="accent1"/>
              </a:solidFill>
              <a:effectLst/>
              <a:latin typeface="Aptos"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MLSA – Event Certificate Generator</a:t>
            </a:r>
            <a:endPar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1800" b="1" kern="100" dirty="0">
                <a:solidFill>
                  <a:srgbClr val="0078D4"/>
                </a:solidFill>
                <a:latin typeface="Aptos" panose="020B0004020202020204" pitchFamily="34" charset="0"/>
                <a:ea typeface="Aptos" panose="020B00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Microsoft Event Slides Template </a:t>
            </a:r>
            <a:r>
              <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Updated</a:t>
            </a:r>
            <a:endPar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MS for Startups Founders Hub Official Website</a:t>
            </a:r>
            <a:endPar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1800" b="1" kern="100" dirty="0">
                <a:solidFill>
                  <a:srgbClr val="0078D4"/>
                </a:solidFill>
                <a:latin typeface="Aptos" panose="020B0004020202020204" pitchFamily="34" charset="0"/>
                <a:ea typeface="Aptos" panose="020B00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Free Benefits and Subscriptions of Azure, MS365 </a:t>
            </a:r>
            <a:r>
              <a:rPr lang="en-US" sz="1800" b="1" kern="100" dirty="0" err="1">
                <a:solidFill>
                  <a:schemeClr val="accent1"/>
                </a:solidFill>
                <a:latin typeface="Aptos" panose="020B0004020202020204" pitchFamily="34" charset="0"/>
                <a:ea typeface="Aptos" panose="020B00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etc</a:t>
            </a:r>
            <a:endParaRPr lang="en-US" sz="1800" b="1" kern="100" dirty="0">
              <a:solidFill>
                <a:schemeClr val="accent1"/>
              </a:solidFill>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82487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7357" cy="6858000"/>
          </a:xfrm>
          <a:prstGeom prst="rect">
            <a:avLst/>
          </a:prstGeom>
        </p:spPr>
      </p:pic>
      <p:sp>
        <p:nvSpPr>
          <p:cNvPr id="4" name="Rectangle 3"/>
          <p:cNvSpPr/>
          <p:nvPr/>
        </p:nvSpPr>
        <p:spPr>
          <a:xfrm>
            <a:off x="619617" y="2228671"/>
            <a:ext cx="6928929" cy="1323439"/>
          </a:xfrm>
          <a:prstGeom prst="rect">
            <a:avLst/>
          </a:prstGeom>
        </p:spPr>
        <p:txBody>
          <a:bodyPr wrap="square">
            <a:spAutoFit/>
          </a:bodyPr>
          <a:lstStyle/>
          <a:p>
            <a:r>
              <a:rPr lang="en-US" sz="8000" b="1" dirty="0">
                <a:latin typeface="Aptos Display" panose="020B0004020202020204" pitchFamily="34" charset="0"/>
              </a:rPr>
              <a:t>Q &amp; A Session</a:t>
            </a:r>
            <a:endParaRPr lang="en-US" sz="8000" dirty="0">
              <a:latin typeface="Aptos Display" panose="020B0004020202020204" pitchFamily="34" charset="0"/>
            </a:endParaRPr>
          </a:p>
        </p:txBody>
      </p:sp>
      <p:sp>
        <p:nvSpPr>
          <p:cNvPr id="2" name="Rectangle 1">
            <a:extLst>
              <a:ext uri="{FF2B5EF4-FFF2-40B4-BE49-F238E27FC236}">
                <a16:creationId xmlns:a16="http://schemas.microsoft.com/office/drawing/2014/main" id="{58C2708D-B8F1-7E00-0DCB-B0AFD6B6B1F8}"/>
              </a:ext>
            </a:extLst>
          </p:cNvPr>
          <p:cNvSpPr/>
          <p:nvPr/>
        </p:nvSpPr>
        <p:spPr>
          <a:xfrm>
            <a:off x="6634925" y="2228671"/>
            <a:ext cx="1533239" cy="1323439"/>
          </a:xfrm>
          <a:prstGeom prst="rect">
            <a:avLst/>
          </a:prstGeom>
        </p:spPr>
        <p:txBody>
          <a:bodyPr wrap="square">
            <a:spAutoFit/>
          </a:bodyPr>
          <a:lstStyle/>
          <a:p>
            <a:r>
              <a:rPr lang="en-US" sz="8000" b="1" dirty="0">
                <a:solidFill>
                  <a:srgbClr val="00B050"/>
                </a:solidFill>
                <a:latin typeface="Aptos Display" panose="020B0004020202020204" pitchFamily="34" charset="0"/>
              </a:rPr>
              <a:t> ?</a:t>
            </a:r>
            <a:endParaRPr lang="en-US" sz="8000" dirty="0">
              <a:solidFill>
                <a:srgbClr val="00B050"/>
              </a:solidFill>
              <a:latin typeface="Aptos Display" panose="020B0004020202020204" pitchFamily="34" charset="0"/>
            </a:endParaRPr>
          </a:p>
        </p:txBody>
      </p:sp>
    </p:spTree>
    <p:extLst>
      <p:ext uri="{BB962C8B-B14F-4D97-AF65-F5344CB8AC3E}">
        <p14:creationId xmlns:p14="http://schemas.microsoft.com/office/powerpoint/2010/main" val="2733941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612" y="1565295"/>
            <a:ext cx="7766258" cy="2215991"/>
          </a:xfrm>
        </p:spPr>
        <p:txBody>
          <a:bodyPr/>
          <a:lstStyle/>
          <a:p>
            <a:pPr algn="just"/>
            <a:r>
              <a:rPr lang="en-GB" sz="4800" b="1" dirty="0">
                <a:latin typeface="Aptos Display" panose="020B0004020202020204" pitchFamily="34" charset="0"/>
              </a:rPr>
              <a:t>Mastering the </a:t>
            </a:r>
            <a:r>
              <a:rPr lang="en-GB" sz="4800" b="1" dirty="0">
                <a:solidFill>
                  <a:srgbClr val="FFC000"/>
                </a:solidFill>
                <a:latin typeface="Aptos Display" panose="020B0004020202020204" pitchFamily="34" charset="0"/>
              </a:rPr>
              <a:t>MLSA</a:t>
            </a:r>
            <a:r>
              <a:rPr lang="en-GB" sz="4800" b="1" dirty="0">
                <a:latin typeface="Aptos Display" panose="020B0004020202020204" pitchFamily="34" charset="0"/>
              </a:rPr>
              <a:t> Program:</a:t>
            </a:r>
            <a:br>
              <a:rPr lang="en-GB" sz="4800" b="1" dirty="0">
                <a:latin typeface="Aptos Display" panose="020B0004020202020204" pitchFamily="34" charset="0"/>
              </a:rPr>
            </a:br>
            <a:r>
              <a:rPr lang="en-GB" sz="4800" b="1" dirty="0">
                <a:latin typeface="Aptos Display" panose="020B0004020202020204" pitchFamily="34" charset="0"/>
              </a:rPr>
              <a:t>From MLSA </a:t>
            </a:r>
            <a:r>
              <a:rPr lang="en-GB" sz="4800" b="1" dirty="0">
                <a:solidFill>
                  <a:srgbClr val="FFC000"/>
                </a:solidFill>
                <a:latin typeface="Aptos Display" panose="020B0004020202020204" pitchFamily="34" charset="0"/>
              </a:rPr>
              <a:t>NEW</a:t>
            </a:r>
            <a:r>
              <a:rPr lang="en-GB" sz="4800" b="1" dirty="0">
                <a:latin typeface="Aptos Display" panose="020B0004020202020204" pitchFamily="34" charset="0"/>
              </a:rPr>
              <a:t> Member</a:t>
            </a:r>
            <a:br>
              <a:rPr lang="en-GB" sz="4800" b="1" dirty="0">
                <a:latin typeface="Aptos Display" panose="020B0004020202020204" pitchFamily="34" charset="0"/>
              </a:rPr>
            </a:br>
            <a:r>
              <a:rPr lang="en-GB" sz="4800" b="1" dirty="0">
                <a:latin typeface="Aptos Display" panose="020B0004020202020204" pitchFamily="34" charset="0"/>
              </a:rPr>
              <a:t>to a </a:t>
            </a:r>
            <a:r>
              <a:rPr lang="en-GB" sz="4800" b="1" dirty="0">
                <a:solidFill>
                  <a:srgbClr val="FFC000"/>
                </a:solidFill>
                <a:latin typeface="Aptos Display" panose="020B0004020202020204" pitchFamily="34" charset="0"/>
              </a:rPr>
              <a:t>GOLD</a:t>
            </a:r>
            <a:r>
              <a:rPr lang="en-GB" sz="4800" b="1" dirty="0">
                <a:latin typeface="Aptos Display" panose="020B0004020202020204" pitchFamily="34" charset="0"/>
              </a:rPr>
              <a:t> Leader ✨</a:t>
            </a:r>
            <a:endParaRPr lang="en-US" sz="4800" b="1" dirty="0">
              <a:latin typeface="Aptos Display" panose="020B0004020202020204" pitchFamily="34" charset="0"/>
            </a:endParaRPr>
          </a:p>
        </p:txBody>
      </p:sp>
      <p:sp>
        <p:nvSpPr>
          <p:cNvPr id="5" name="Text Placeholder 4"/>
          <p:cNvSpPr>
            <a:spLocks noGrp="1"/>
          </p:cNvSpPr>
          <p:nvPr>
            <p:ph type="body" sz="quarter" idx="4294967295"/>
          </p:nvPr>
        </p:nvSpPr>
        <p:spPr>
          <a:xfrm>
            <a:off x="582612" y="4761748"/>
            <a:ext cx="4344230" cy="430887"/>
          </a:xfrm>
        </p:spPr>
        <p:txBody>
          <a:bodyPr/>
          <a:lstStyle/>
          <a:p>
            <a:pPr marL="0" indent="0">
              <a:buNone/>
            </a:pPr>
            <a:r>
              <a:rPr lang="en-US" i="1" dirty="0">
                <a:solidFill>
                  <a:schemeClr val="bg1"/>
                </a:solidFill>
                <a:latin typeface="Aptos Display" panose="020B0004020202020204" pitchFamily="34" charset="0"/>
              </a:rPr>
              <a:t>Abdul Rehman (Gold MLSA)</a:t>
            </a:r>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751199" y="0"/>
            <a:ext cx="4440801" cy="6858000"/>
          </a:xfrm>
          <a:prstGeom prst="rect">
            <a:avLst/>
          </a:prstGeom>
          <a:solidFill>
            <a:schemeClr val="accent4">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2" name="Title 1"/>
          <p:cNvSpPr>
            <a:spLocks noGrp="1"/>
          </p:cNvSpPr>
          <p:nvPr>
            <p:ph type="ctrTitle"/>
          </p:nvPr>
        </p:nvSpPr>
        <p:spPr>
          <a:xfrm>
            <a:off x="320841" y="222583"/>
            <a:ext cx="5971675" cy="971300"/>
          </a:xfrm>
        </p:spPr>
        <p:txBody>
          <a:bodyPr>
            <a:noAutofit/>
          </a:bodyPr>
          <a:lstStyle/>
          <a:p>
            <a:pPr algn="l"/>
            <a:r>
              <a:rPr lang="en-US" b="1" dirty="0">
                <a:latin typeface="Aptos Display" panose="020B0004020202020204" pitchFamily="34" charset="0"/>
              </a:rPr>
              <a:t>Thank You :)</a:t>
            </a:r>
          </a:p>
        </p:txBody>
      </p:sp>
      <p:sp>
        <p:nvSpPr>
          <p:cNvPr id="3" name="Subtitle 2"/>
          <p:cNvSpPr>
            <a:spLocks noGrp="1"/>
          </p:cNvSpPr>
          <p:nvPr>
            <p:ph type="subTitle" idx="1"/>
          </p:nvPr>
        </p:nvSpPr>
        <p:spPr>
          <a:xfrm>
            <a:off x="524639" y="1266002"/>
            <a:ext cx="7250010" cy="4216985"/>
          </a:xfrm>
        </p:spPr>
        <p:txBody>
          <a:bodyPr>
            <a:normAutofit/>
          </a:bodyPr>
          <a:lstStyle/>
          <a:p>
            <a:pPr algn="l"/>
            <a:r>
              <a:rPr lang="en-US" sz="3200" dirty="0">
                <a:latin typeface="Aptos Display" panose="020B0004020202020204" pitchFamily="34" charset="0"/>
              </a:rPr>
              <a:t>I will be glad to connect with you</a:t>
            </a:r>
          </a:p>
          <a:p>
            <a:pPr algn="l"/>
            <a:endParaRPr lang="en-US" sz="3200" b="1" dirty="0">
              <a:latin typeface="Aptos Display" panose="020B0004020202020204" pitchFamily="34" charset="0"/>
            </a:endParaRPr>
          </a:p>
          <a:p>
            <a:pPr algn="l"/>
            <a:r>
              <a:rPr lang="en-US" sz="2600" dirty="0">
                <a:latin typeface="Aptos Display" panose="020B0004020202020204" pitchFamily="34" charset="0"/>
              </a:rPr>
              <a:t>      : </a:t>
            </a:r>
            <a:r>
              <a:rPr lang="en-US" sz="2600" dirty="0">
                <a:latin typeface="Aptos Display" panose="020B0004020202020204" pitchFamily="34" charset="0"/>
                <a:hlinkClick r:id="rId2"/>
              </a:rPr>
              <a:t>https://www.linkedin.com/in/abdulrehman0/</a:t>
            </a:r>
            <a:endParaRPr lang="en-US" sz="2600" dirty="0">
              <a:latin typeface="Aptos Display" panose="020B0004020202020204" pitchFamily="34" charset="0"/>
            </a:endParaRPr>
          </a:p>
          <a:p>
            <a:pPr algn="l"/>
            <a:r>
              <a:rPr lang="en-US" sz="2600" dirty="0">
                <a:latin typeface="Aptos Display" panose="020B0004020202020204" pitchFamily="34" charset="0"/>
              </a:rPr>
              <a:t>      : </a:t>
            </a:r>
            <a:r>
              <a:rPr lang="en-US" sz="2600" dirty="0">
                <a:latin typeface="Aptos Display" panose="020B0004020202020204" pitchFamily="34" charset="0"/>
                <a:hlinkClick r:id="rId3"/>
              </a:rPr>
              <a:t>https://linktr.ee/devabdulrehman</a:t>
            </a:r>
            <a:endParaRPr lang="en-US" sz="2600" dirty="0">
              <a:latin typeface="Aptos Display" panose="020B0004020202020204" pitchFamily="34" charset="0"/>
            </a:endParaRPr>
          </a:p>
          <a:p>
            <a:pPr algn="l"/>
            <a:r>
              <a:rPr lang="en-US" sz="2600" dirty="0">
                <a:latin typeface="Aptos Display" panose="020B0004020202020204" pitchFamily="34" charset="0"/>
              </a:rPr>
              <a:t>      : </a:t>
            </a:r>
            <a:r>
              <a:rPr lang="en-US" sz="2600" dirty="0">
                <a:latin typeface="Aptos Display" panose="020B0004020202020204" pitchFamily="34" charset="0"/>
                <a:hlinkClick r:id="rId4"/>
              </a:rPr>
              <a:t>https://twitter.com/devabdulrehman</a:t>
            </a:r>
            <a:endParaRPr lang="en-US" sz="2600" dirty="0">
              <a:latin typeface="Aptos Display" panose="020B0004020202020204" pitchFamily="34" charset="0"/>
            </a:endParaRPr>
          </a:p>
          <a:p>
            <a:pPr algn="l"/>
            <a:r>
              <a:rPr lang="en-US" sz="2600" dirty="0">
                <a:latin typeface="Aptos Display" panose="020B0004020202020204" pitchFamily="34" charset="0"/>
              </a:rPr>
              <a:t>      : </a:t>
            </a:r>
            <a:r>
              <a:rPr lang="en-US" sz="2600" dirty="0">
                <a:latin typeface="Aptos Display" panose="020B0004020202020204" pitchFamily="34" charset="0"/>
                <a:hlinkClick r:id="rId5"/>
              </a:rPr>
              <a:t>https://medium.com/@abdulrehman0</a:t>
            </a:r>
            <a:endParaRPr lang="en-US" sz="2600" dirty="0">
              <a:latin typeface="Aptos Display" panose="020B0004020202020204" pitchFamily="34" charset="0"/>
            </a:endParaRPr>
          </a:p>
          <a:p>
            <a:pPr algn="l"/>
            <a:r>
              <a:rPr lang="en-US" sz="2600" dirty="0">
                <a:latin typeface="Aptos Display" panose="020B0004020202020204" pitchFamily="34" charset="0"/>
              </a:rPr>
              <a:t>      : </a:t>
            </a:r>
            <a:r>
              <a:rPr lang="en-US" sz="2600" dirty="0">
                <a:latin typeface="Aptos Display" panose="020B0004020202020204" pitchFamily="34" charset="0"/>
                <a:hlinkClick r:id="rId6"/>
              </a:rPr>
              <a:t>https://github.com/abdulrehmanghub</a:t>
            </a:r>
            <a:endParaRPr lang="en-US" sz="2600" dirty="0">
              <a:latin typeface="Aptos Display" panose="020B0004020202020204" pitchFamily="34" charset="0"/>
            </a:endParaRPr>
          </a:p>
          <a:p>
            <a:pPr algn="l"/>
            <a:r>
              <a:rPr lang="en-US" sz="2600" dirty="0">
                <a:latin typeface="Aptos Display" panose="020B0004020202020204" pitchFamily="34" charset="0"/>
              </a:rPr>
              <a:t>      : </a:t>
            </a:r>
            <a:r>
              <a:rPr lang="en-US" sz="2600" dirty="0">
                <a:latin typeface="Aptos Display" panose="020B0004020202020204" pitchFamily="34" charset="0"/>
                <a:hlinkClick r:id="rId7"/>
              </a:rPr>
              <a:t>https://www.arcommunity.me</a:t>
            </a:r>
            <a:endParaRPr lang="en-US" sz="2600" dirty="0">
              <a:latin typeface="Aptos Display" panose="020B0004020202020204" pitchFamily="34" charset="0"/>
            </a:endParaRPr>
          </a:p>
          <a:p>
            <a:pPr algn="l"/>
            <a:endParaRPr lang="en-US" dirty="0">
              <a:latin typeface="Aptos Display" panose="020B0004020202020204" pitchFamily="34" charset="0"/>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3559" y="2444871"/>
            <a:ext cx="368493" cy="368493"/>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7056" y="4353714"/>
            <a:ext cx="368494" cy="368494"/>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1000" y="3401558"/>
            <a:ext cx="368506" cy="345294"/>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8968" y="3874874"/>
            <a:ext cx="380537" cy="380537"/>
          </a:xfrm>
          <a:prstGeom prst="rect">
            <a:avLst/>
          </a:prstGeom>
        </p:spPr>
      </p:pic>
      <p:pic>
        <p:nvPicPr>
          <p:cNvPr id="9" name="Picture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3792" y="2947509"/>
            <a:ext cx="270218" cy="331450"/>
          </a:xfrm>
          <a:prstGeom prst="rect">
            <a:avLst/>
          </a:prstGeom>
        </p:spPr>
      </p:pic>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19676" y="1558883"/>
            <a:ext cx="2423572" cy="2423572"/>
          </a:xfrm>
          <a:prstGeom prst="rect">
            <a:avLst/>
          </a:prstGeom>
          <a:effectLst>
            <a:outerShdw blurRad="63500" sx="102000" sy="102000" algn="ctr" rotWithShape="0">
              <a:prstClr val="black">
                <a:alpha val="40000"/>
              </a:prstClr>
            </a:outerShdw>
          </a:effectLst>
        </p:spPr>
      </p:pic>
      <p:sp>
        <p:nvSpPr>
          <p:cNvPr id="11" name="Rectangle 10"/>
          <p:cNvSpPr/>
          <p:nvPr/>
        </p:nvSpPr>
        <p:spPr>
          <a:xfrm>
            <a:off x="8998214" y="3957215"/>
            <a:ext cx="2101857" cy="461665"/>
          </a:xfrm>
          <a:prstGeom prst="rect">
            <a:avLst/>
          </a:prstGeom>
        </p:spPr>
        <p:txBody>
          <a:bodyPr wrap="none">
            <a:spAutoFit/>
          </a:bodyPr>
          <a:lstStyle/>
          <a:p>
            <a:r>
              <a:rPr lang="en-US" sz="2400" b="1" dirty="0">
                <a:solidFill>
                  <a:schemeClr val="bg1"/>
                </a:solidFill>
                <a:latin typeface="Aptos Display" panose="020B0004020202020204" pitchFamily="34" charset="0"/>
              </a:rPr>
              <a:t>Abdul Rehman</a:t>
            </a:r>
          </a:p>
        </p:txBody>
      </p:sp>
      <p:sp>
        <p:nvSpPr>
          <p:cNvPr id="5" name="Rectangle 4">
            <a:extLst>
              <a:ext uri="{FF2B5EF4-FFF2-40B4-BE49-F238E27FC236}">
                <a16:creationId xmlns:a16="http://schemas.microsoft.com/office/drawing/2014/main" id="{A6D8550A-52A3-CB7E-94F2-317B0D036A13}"/>
              </a:ext>
            </a:extLst>
          </p:cNvPr>
          <p:cNvSpPr/>
          <p:nvPr/>
        </p:nvSpPr>
        <p:spPr>
          <a:xfrm>
            <a:off x="9456815" y="4319597"/>
            <a:ext cx="1341778" cy="400110"/>
          </a:xfrm>
          <a:prstGeom prst="rect">
            <a:avLst/>
          </a:prstGeom>
        </p:spPr>
        <p:txBody>
          <a:bodyPr wrap="none">
            <a:spAutoFit/>
          </a:bodyPr>
          <a:lstStyle/>
          <a:p>
            <a:r>
              <a:rPr lang="en-US" sz="2000" dirty="0">
                <a:solidFill>
                  <a:schemeClr val="bg1"/>
                </a:solidFill>
                <a:latin typeface="Aptos Display" panose="020B0004020202020204" pitchFamily="34" charset="0"/>
              </a:rPr>
              <a:t>Gold MLSA</a:t>
            </a:r>
          </a:p>
        </p:txBody>
      </p:sp>
      <p:pic>
        <p:nvPicPr>
          <p:cNvPr id="20" name="Picture 19">
            <a:extLst>
              <a:ext uri="{FF2B5EF4-FFF2-40B4-BE49-F238E27FC236}">
                <a16:creationId xmlns:a16="http://schemas.microsoft.com/office/drawing/2014/main" id="{59BFC867-F116-2CA7-8F3F-8CEC470BA77C}"/>
              </a:ext>
            </a:extLst>
          </p:cNvPr>
          <p:cNvPicPr>
            <a:picLocks noChangeAspect="1"/>
          </p:cNvPicPr>
          <p:nvPr/>
        </p:nvPicPr>
        <p:blipFill rotWithShape="1">
          <a:blip r:embed="rId14"/>
          <a:srcRect l="8776" t="26445" r="8450" b="16819"/>
          <a:stretch/>
        </p:blipFill>
        <p:spPr>
          <a:xfrm>
            <a:off x="371000" y="4893762"/>
            <a:ext cx="356460" cy="244329"/>
          </a:xfrm>
          <a:prstGeom prst="rect">
            <a:avLst/>
          </a:prstGeom>
        </p:spPr>
      </p:pic>
    </p:spTree>
    <p:extLst>
      <p:ext uri="{BB962C8B-B14F-4D97-AF65-F5344CB8AC3E}">
        <p14:creationId xmlns:p14="http://schemas.microsoft.com/office/powerpoint/2010/main" val="4091838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85" y="398626"/>
            <a:ext cx="1588141" cy="498598"/>
          </a:xfrm>
        </p:spPr>
        <p:txBody>
          <a:bodyPr/>
          <a:lstStyle/>
          <a:p>
            <a:r>
              <a:rPr lang="en-US" dirty="0">
                <a:gradFill>
                  <a:gsLst>
                    <a:gs pos="55000">
                      <a:srgbClr val="000000"/>
                    </a:gs>
                    <a:gs pos="62564">
                      <a:srgbClr val="000000"/>
                    </a:gs>
                  </a:gsLst>
                  <a:lin ang="5400000" scaled="0"/>
                </a:gradFill>
                <a:cs typeface="Segoe UI"/>
              </a:rPr>
              <a:t>Survey</a:t>
            </a:r>
            <a:endParaRPr lang="en-US" dirty="0">
              <a:gradFill>
                <a:gsLst>
                  <a:gs pos="55000">
                    <a:srgbClr val="000000"/>
                  </a:gs>
                  <a:gs pos="62564">
                    <a:srgbClr val="000000"/>
                  </a:gs>
                </a:gsLst>
                <a:lin ang="5400000" scaled="0"/>
              </a:gradFill>
            </a:endParaRPr>
          </a:p>
        </p:txBody>
      </p:sp>
      <p:sp>
        <p:nvSpPr>
          <p:cNvPr id="9" name="Text Placeholder 3">
            <a:extLst>
              <a:ext uri="{FF2B5EF4-FFF2-40B4-BE49-F238E27FC236}">
                <a16:creationId xmlns:a16="http://schemas.microsoft.com/office/drawing/2014/main" id="{22FDDF9F-7708-F4D0-540C-CD12792DF444}"/>
              </a:ext>
            </a:extLst>
          </p:cNvPr>
          <p:cNvSpPr txBox="1">
            <a:spLocks/>
          </p:cNvSpPr>
          <p:nvPr/>
        </p:nvSpPr>
        <p:spPr>
          <a:xfrm>
            <a:off x="3622113" y="4272803"/>
            <a:ext cx="4965295" cy="498597"/>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Segoe UI Semilight"/>
                <a:cs typeface="Segoe UI Semilight"/>
              </a:rPr>
              <a:t>Take our two-question survey </a:t>
            </a:r>
          </a:p>
        </p:txBody>
      </p:sp>
      <p:pic>
        <p:nvPicPr>
          <p:cNvPr id="5" name="Picture 4">
            <a:extLst>
              <a:ext uri="{FF2B5EF4-FFF2-40B4-BE49-F238E27FC236}">
                <a16:creationId xmlns:a16="http://schemas.microsoft.com/office/drawing/2014/main" id="{86CF8573-CD08-7F76-3C22-F2C44AB8E670}"/>
              </a:ext>
            </a:extLst>
          </p:cNvPr>
          <p:cNvPicPr>
            <a:picLocks noChangeAspect="1"/>
          </p:cNvPicPr>
          <p:nvPr/>
        </p:nvPicPr>
        <p:blipFill>
          <a:blip r:embed="rId3"/>
          <a:stretch>
            <a:fillRect/>
          </a:stretch>
        </p:blipFill>
        <p:spPr>
          <a:xfrm>
            <a:off x="4235933" y="897224"/>
            <a:ext cx="3375577" cy="3375577"/>
          </a:xfrm>
          <a:prstGeom prst="rect">
            <a:avLst/>
          </a:prstGeom>
        </p:spPr>
      </p:pic>
    </p:spTree>
    <p:extLst>
      <p:ext uri="{BB962C8B-B14F-4D97-AF65-F5344CB8AC3E}">
        <p14:creationId xmlns:p14="http://schemas.microsoft.com/office/powerpoint/2010/main" val="289202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rgbClr val="094B52"/>
            </a:gs>
            <a:gs pos="76000">
              <a:srgbClr val="2F3535"/>
            </a:gs>
          </a:gsLst>
          <a:lin ang="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2C66B5-DB03-A817-8ABF-2D8E643AB9DF}"/>
              </a:ext>
            </a:extLst>
          </p:cNvPr>
          <p:cNvPicPr>
            <a:picLocks noChangeAspect="1"/>
          </p:cNvPicPr>
          <p:nvPr/>
        </p:nvPicPr>
        <p:blipFill>
          <a:blip r:embed="rId3"/>
          <a:stretch>
            <a:fillRect/>
          </a:stretch>
        </p:blipFill>
        <p:spPr>
          <a:xfrm>
            <a:off x="2672970" y="11941"/>
            <a:ext cx="6846059" cy="684605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615553"/>
          </a:xfrm>
        </p:spPr>
        <p:txBody>
          <a:bodyPr/>
          <a:lstStyle/>
          <a:p>
            <a:r>
              <a:rPr lang="en-US" sz="4000" b="1" dirty="0">
                <a:latin typeface="Aptos Display" panose="020B0004020202020204" pitchFamily="34" charset="0"/>
              </a:rPr>
              <a:t>Today’s Event Agenda</a:t>
            </a:r>
          </a:p>
        </p:txBody>
      </p:sp>
      <p:sp>
        <p:nvSpPr>
          <p:cNvPr id="6" name="Text Placeholder 5"/>
          <p:cNvSpPr>
            <a:spLocks noGrp="1"/>
          </p:cNvSpPr>
          <p:nvPr>
            <p:ph type="body" sz="quarter" idx="10"/>
          </p:nvPr>
        </p:nvSpPr>
        <p:spPr>
          <a:xfrm>
            <a:off x="586390" y="1311538"/>
            <a:ext cx="11018520" cy="4286110"/>
          </a:xfrm>
        </p:spPr>
        <p:txBody>
          <a:bodyPr/>
          <a:lstStyle/>
          <a:p>
            <a:pPr marL="285750" marR="0" indent="-285750">
              <a:lnSpc>
                <a:spcPct val="107000"/>
              </a:lnSpc>
              <a:spcBef>
                <a:spcPts val="0"/>
              </a:spcBef>
              <a:spcAft>
                <a:spcPts val="800"/>
              </a:spcAft>
              <a:buFont typeface="Arial" panose="020B0604020202020204" pitchFamily="34" charset="0"/>
              <a:buChar char="•"/>
            </a:pPr>
            <a:r>
              <a:rPr lang="en-GB" sz="32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Complete information of the Program</a:t>
            </a:r>
          </a:p>
          <a:p>
            <a:pPr marL="285750" marR="0" indent="-285750">
              <a:lnSpc>
                <a:spcPct val="107000"/>
              </a:lnSpc>
              <a:spcBef>
                <a:spcPts val="0"/>
              </a:spcBef>
              <a:spcAft>
                <a:spcPts val="800"/>
              </a:spcAft>
              <a:buFont typeface="Arial" panose="020B0604020202020204" pitchFamily="34" charset="0"/>
              <a:buChar char="•"/>
            </a:pPr>
            <a:r>
              <a:rPr lang="en-GB" sz="32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Proven Roadmap to Success</a:t>
            </a:r>
          </a:p>
          <a:p>
            <a:pPr marL="285750" marR="0" indent="-285750">
              <a:lnSpc>
                <a:spcPct val="107000"/>
              </a:lnSpc>
              <a:spcBef>
                <a:spcPts val="0"/>
              </a:spcBef>
              <a:spcAft>
                <a:spcPts val="800"/>
              </a:spcAft>
              <a:buFont typeface="Arial" panose="020B0604020202020204" pitchFamily="34" charset="0"/>
              <a:buChar char="•"/>
            </a:pPr>
            <a:r>
              <a:rPr lang="en-GB" sz="32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Insider Tips &amp; Strategies</a:t>
            </a:r>
          </a:p>
          <a:p>
            <a:pPr marL="285750" marR="0" indent="-285750">
              <a:lnSpc>
                <a:spcPct val="107000"/>
              </a:lnSpc>
              <a:spcBef>
                <a:spcPts val="0"/>
              </a:spcBef>
              <a:spcAft>
                <a:spcPts val="800"/>
              </a:spcAft>
              <a:buFont typeface="Arial" panose="020B0604020202020204" pitchFamily="34" charset="0"/>
              <a:buChar char="•"/>
            </a:pPr>
            <a:r>
              <a:rPr lang="en-GB" sz="32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Exclusive MLSA Benefits</a:t>
            </a:r>
          </a:p>
          <a:p>
            <a:pPr marL="285750" marR="0" indent="-285750">
              <a:lnSpc>
                <a:spcPct val="107000"/>
              </a:lnSpc>
              <a:spcBef>
                <a:spcPts val="0"/>
              </a:spcBef>
              <a:spcAft>
                <a:spcPts val="800"/>
              </a:spcAft>
              <a:buFont typeface="Arial" panose="020B0604020202020204" pitchFamily="34" charset="0"/>
              <a:buChar char="•"/>
            </a:pPr>
            <a:r>
              <a:rPr lang="en-GB" sz="32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Networking &amp; Mentorship</a:t>
            </a:r>
          </a:p>
          <a:p>
            <a:pPr marL="285750" marR="0" indent="-285750">
              <a:lnSpc>
                <a:spcPct val="107000"/>
              </a:lnSpc>
              <a:spcBef>
                <a:spcPts val="0"/>
              </a:spcBef>
              <a:spcAft>
                <a:spcPts val="800"/>
              </a:spcAft>
              <a:buFont typeface="Arial" panose="020B0604020202020204" pitchFamily="34" charset="0"/>
              <a:buChar char="•"/>
            </a:pPr>
            <a:r>
              <a:rPr lang="en-GB" sz="32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Interactive Q/A Session</a:t>
            </a:r>
          </a:p>
          <a:p>
            <a:pPr marL="285750" marR="0" indent="-285750">
              <a:lnSpc>
                <a:spcPct val="107000"/>
              </a:lnSpc>
              <a:spcBef>
                <a:spcPts val="0"/>
              </a:spcBef>
              <a:spcAft>
                <a:spcPts val="800"/>
              </a:spcAft>
              <a:buFont typeface="Arial" panose="020B0604020202020204" pitchFamily="34" charset="0"/>
              <a:buChar char="•"/>
            </a:pPr>
            <a:r>
              <a:rPr lang="en-GB" sz="32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Giveaway of LinkedIn Premium Vouchers</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33421" y="184241"/>
            <a:ext cx="11018520" cy="553998"/>
          </a:xfrm>
        </p:spPr>
        <p:txBody>
          <a:bodyPr/>
          <a:lstStyle/>
          <a:p>
            <a:r>
              <a:rPr lang="en-US" b="1" dirty="0">
                <a:latin typeface="Aptos Display" panose="020B0004020202020204" pitchFamily="34" charset="0"/>
              </a:rPr>
              <a:t>From knowing about MLSA Program to a NEW MLSA</a:t>
            </a:r>
          </a:p>
        </p:txBody>
      </p:sp>
      <p:sp>
        <p:nvSpPr>
          <p:cNvPr id="6" name="Text Placeholder 5"/>
          <p:cNvSpPr>
            <a:spLocks noGrp="1"/>
          </p:cNvSpPr>
          <p:nvPr>
            <p:ph type="body" sz="quarter" idx="10"/>
          </p:nvPr>
        </p:nvSpPr>
        <p:spPr>
          <a:xfrm>
            <a:off x="531798" y="820210"/>
            <a:ext cx="11018520" cy="5107104"/>
          </a:xfrm>
        </p:spPr>
        <p:txBody>
          <a:bodyPr/>
          <a:lstStyle/>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What is </a:t>
            </a: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hlinkClick r:id="rId3"/>
              </a:rPr>
              <a:t>Microsoft Learn Student Ambassador Program </a:t>
            </a: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a:t>
            </a:r>
            <a:endParaRPr lang="en-US" sz="2400" i="1" kern="100" dirty="0">
              <a:effectLst/>
              <a:latin typeface="Aptos Display"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How to apply for MLSA Program and eligibility ?</a:t>
            </a:r>
            <a:endParaRPr lang="en-US" sz="2400" i="1" kern="100" dirty="0">
              <a:effectLst/>
              <a:latin typeface="Aptos Display"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How to Join Discord Channel of MLSA and link accounts for Roles ?</a:t>
            </a: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Unique Contributor ID / Sharing ID.</a:t>
            </a:r>
          </a:p>
          <a:p>
            <a:pPr marL="285750" marR="0" indent="-285750">
              <a:lnSpc>
                <a:spcPct val="130000"/>
              </a:lnSpc>
              <a:spcBef>
                <a:spcPts val="0"/>
              </a:spcBef>
              <a:spcAft>
                <a:spcPts val="800"/>
              </a:spcAft>
              <a:buFont typeface="Arial" panose="020B0604020202020204" pitchFamily="34" charset="0"/>
              <a:buChar char="•"/>
            </a:pPr>
            <a:r>
              <a:rPr lang="en-US" sz="2400" b="1" i="1" u="sng" kern="100" dirty="0">
                <a:solidFill>
                  <a:schemeClr val="accent4">
                    <a:lumMod val="25000"/>
                  </a:schemeClr>
                </a:solidFill>
                <a:highlight>
                  <a:srgbClr val="FFFFFF"/>
                </a:highlight>
                <a:latin typeface="Aptos Display" panose="020B0004020202020204" pitchFamily="34" charset="0"/>
                <a:ea typeface="Aptos" panose="020B0004020202020204" pitchFamily="34" charset="0"/>
                <a:cs typeface="Arial" panose="020B0604020202020204" pitchFamily="34" charset="0"/>
              </a:rPr>
              <a:t>MLSA Program Requirements for newly registered student. (2)</a:t>
            </a: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How</a:t>
            </a: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 and in how much time do we have to complete these Requirements?</a:t>
            </a: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hlinkClick r:id="rId4"/>
              </a:rPr>
              <a:t>MLSA Program Handbook </a:t>
            </a: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(The Ultimate Guide)</a:t>
            </a: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How can we see or check the unique / preferred visitors through our Contributor ID ?</a:t>
            </a:r>
            <a:endPar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2400" b="1"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That’s it, You</a:t>
            </a:r>
            <a:r>
              <a:rPr lang="en-US" sz="2400" b="1"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’re now a Microsoft Learn Student Ambassador :)</a:t>
            </a:r>
            <a:endParaRPr lang="en-US" sz="2400" b="1"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2462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7064" y="156944"/>
            <a:ext cx="11018520" cy="553998"/>
          </a:xfrm>
        </p:spPr>
        <p:txBody>
          <a:bodyPr/>
          <a:lstStyle/>
          <a:p>
            <a:r>
              <a:rPr lang="en-US" b="1" dirty="0">
                <a:latin typeface="Aptos Display" panose="020B0004020202020204" pitchFamily="34" charset="0"/>
              </a:rPr>
              <a:t>From NEW MLSA to becoming a BETA MLSA</a:t>
            </a:r>
          </a:p>
        </p:txBody>
      </p:sp>
      <p:sp>
        <p:nvSpPr>
          <p:cNvPr id="6" name="Text Placeholder 5"/>
          <p:cNvSpPr>
            <a:spLocks noGrp="1"/>
          </p:cNvSpPr>
          <p:nvPr>
            <p:ph type="body" sz="quarter" idx="10"/>
          </p:nvPr>
        </p:nvSpPr>
        <p:spPr>
          <a:xfrm>
            <a:off x="490855" y="792927"/>
            <a:ext cx="11018520" cy="4969630"/>
          </a:xfrm>
        </p:spPr>
        <p:txBody>
          <a:bodyPr/>
          <a:lstStyle/>
          <a:p>
            <a:pPr marL="285750" marR="0" indent="-285750">
              <a:lnSpc>
                <a:spcPct val="11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MLSA Congratulations email -- SA email &amp; pass, MLSA Profile, official onboarding.</a:t>
            </a:r>
            <a:endParaRPr lang="en-US" sz="2400" i="1" kern="100" dirty="0">
              <a:effectLst/>
              <a:latin typeface="Aptos Display" panose="020B0004020202020204" pitchFamily="34" charset="0"/>
              <a:ea typeface="Aptos" panose="020B0004020202020204" pitchFamily="34" charset="0"/>
              <a:cs typeface="Arial" panose="020B0604020202020204" pitchFamily="34" charset="0"/>
            </a:endParaRPr>
          </a:p>
          <a:p>
            <a:pPr marL="285750" marR="0" indent="-285750">
              <a:lnSpc>
                <a:spcPct val="11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What to do after becoming MLSA for a next milestone ?</a:t>
            </a:r>
          </a:p>
          <a:p>
            <a:pPr marL="285750" marR="0" indent="-285750">
              <a:lnSpc>
                <a:spcPct val="11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Access Microsoft Learn Platform with Student Ambassador’s email.</a:t>
            </a:r>
          </a:p>
          <a:p>
            <a:pPr marL="285750" marR="0" indent="-285750">
              <a:lnSpc>
                <a:spcPct val="110000"/>
              </a:lnSpc>
              <a:spcBef>
                <a:spcPts val="0"/>
              </a:spcBef>
              <a:spcAft>
                <a:spcPts val="800"/>
              </a:spcAft>
              <a:buFont typeface="Arial" panose="020B0604020202020204" pitchFamily="34" charset="0"/>
              <a:buChar char="•"/>
            </a:pPr>
            <a:r>
              <a:rPr lang="en-US" sz="2400" b="1" i="1" kern="100" dirty="0">
                <a:solidFill>
                  <a:schemeClr val="accent4">
                    <a:lumMod val="25000"/>
                  </a:schemeClr>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BETA MLSA Requirements (Technical Training, </a:t>
            </a:r>
            <a:r>
              <a:rPr lang="en-US" sz="2400" b="1" i="1" kern="100" dirty="0">
                <a:solidFill>
                  <a:schemeClr val="accent4">
                    <a:lumMod val="25000"/>
                  </a:schemeClr>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hlinkClick r:id="rId3"/>
              </a:rPr>
              <a:t>Host Event</a:t>
            </a:r>
            <a:r>
              <a:rPr lang="en-US" sz="2400" b="1" i="1" kern="100" dirty="0">
                <a:solidFill>
                  <a:schemeClr val="accent4">
                    <a:lumMod val="25000"/>
                  </a:schemeClr>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a:t>
            </a:r>
          </a:p>
          <a:p>
            <a:pPr marL="285750" marR="0" indent="-285750">
              <a:lnSpc>
                <a:spcPct val="11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hlinkClick r:id="rId4"/>
              </a:rPr>
              <a:t>Quarterly Program Requirements</a:t>
            </a: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 for all MLSAs (NEW, ALPHA, BETA, Gold).</a:t>
            </a:r>
          </a:p>
          <a:p>
            <a:pPr marL="285750" indent="-285750">
              <a:lnSpc>
                <a:spcPct val="11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Participate in Peer Mentorship Program as a Mentee.</a:t>
            </a:r>
          </a:p>
          <a:p>
            <a:pPr marL="285750" indent="-285750">
              <a:lnSpc>
                <a:spcPct val="11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Regularly attend the MLSA Monthly Ambassadors Call for new updates and News.</a:t>
            </a:r>
          </a:p>
          <a:p>
            <a:pPr marL="285750" indent="-285750">
              <a:lnSpc>
                <a:spcPct val="11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Connect with junior and senior MLSAs.</a:t>
            </a:r>
          </a:p>
          <a:p>
            <a:pPr marL="285750" marR="0" indent="-285750">
              <a:lnSpc>
                <a:spcPct val="11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What if we face any difficult</a:t>
            </a: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y throughout our MLSA journey (SA-Coordinator).</a:t>
            </a:r>
            <a:endParaRPr lang="en-US" sz="2400" i="1" kern="100" dirty="0">
              <a:effectLst/>
              <a:latin typeface="Aptos Display" panose="020B0004020202020204" pitchFamily="34" charset="0"/>
              <a:ea typeface="Aptos" panose="020B0004020202020204" pitchFamily="34" charset="0"/>
              <a:cs typeface="Arial" panose="020B0604020202020204" pitchFamily="34" charset="0"/>
            </a:endParaRPr>
          </a:p>
          <a:p>
            <a:pPr marL="285750" marR="0" indent="-285750">
              <a:lnSpc>
                <a:spcPct val="110000"/>
              </a:lnSpc>
              <a:spcBef>
                <a:spcPts val="0"/>
              </a:spcBef>
              <a:spcAft>
                <a:spcPts val="800"/>
              </a:spcAft>
              <a:buFont typeface="Arial" panose="020B0604020202020204" pitchFamily="34" charset="0"/>
              <a:buChar char="•"/>
            </a:pPr>
            <a:r>
              <a:rPr lang="en-US" sz="2400" b="1"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That’s it, You</a:t>
            </a:r>
            <a:r>
              <a:rPr lang="en-US" sz="2400" b="1"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’re now a BETA Microsoft Learn Student Ambassador :)</a:t>
            </a:r>
            <a:endParaRPr lang="en-US" sz="2400" b="1"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86152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7064" y="156944"/>
            <a:ext cx="11018520" cy="553998"/>
          </a:xfrm>
        </p:spPr>
        <p:txBody>
          <a:bodyPr/>
          <a:lstStyle/>
          <a:p>
            <a:r>
              <a:rPr lang="en-US" b="1" dirty="0">
                <a:latin typeface="Aptos Display" panose="020B0004020202020204" pitchFamily="34" charset="0"/>
              </a:rPr>
              <a:t>From BETA MLSA to becoming a GOLD MLSA</a:t>
            </a:r>
          </a:p>
        </p:txBody>
      </p:sp>
      <p:sp>
        <p:nvSpPr>
          <p:cNvPr id="6" name="Text Placeholder 5"/>
          <p:cNvSpPr>
            <a:spLocks noGrp="1"/>
          </p:cNvSpPr>
          <p:nvPr>
            <p:ph type="body" sz="quarter" idx="10"/>
          </p:nvPr>
        </p:nvSpPr>
        <p:spPr>
          <a:xfrm>
            <a:off x="490855" y="792927"/>
            <a:ext cx="11018520" cy="5107104"/>
          </a:xfrm>
        </p:spPr>
        <p:txBody>
          <a:bodyPr/>
          <a:lstStyle/>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Host </a:t>
            </a: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hlinkClick r:id="rId3"/>
              </a:rPr>
              <a:t>Events, CSCs </a:t>
            </a: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regularly.</a:t>
            </a: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Participate in Events, and CSCs with your student ambassador’s email.</a:t>
            </a:r>
            <a:endParaRPr lang="en-US" sz="2400" i="1" kern="100" dirty="0">
              <a:effectLst/>
              <a:latin typeface="Aptos Display"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Participate in Peer Mentorship Program as a Mentor.</a:t>
            </a: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Participate in MLSA AI Projects as a Team Lead or a Member.</a:t>
            </a: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Continue your </a:t>
            </a: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hlinkClick r:id="rId4"/>
              </a:rPr>
              <a:t>activities</a:t>
            </a: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 like create videos, posts, publish articles, help junior MLSAs.</a:t>
            </a:r>
            <a:endPar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endParaRP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Regularly attend the MLSA Monthly Ambassadors Call for new updates and News.</a:t>
            </a: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Must meet the Gold MLSA criteria.</a:t>
            </a:r>
          </a:p>
          <a:p>
            <a:pPr marL="285750" marR="0" indent="-285750">
              <a:lnSpc>
                <a:spcPct val="13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Request for the recommendations from Gold Ambassadors.</a:t>
            </a:r>
          </a:p>
          <a:p>
            <a:pPr marL="285750" marR="0" indent="-285750">
              <a:lnSpc>
                <a:spcPct val="130000"/>
              </a:lnSpc>
              <a:spcBef>
                <a:spcPts val="0"/>
              </a:spcBef>
              <a:spcAft>
                <a:spcPts val="800"/>
              </a:spcAft>
              <a:buFont typeface="Arial" panose="020B0604020202020204" pitchFamily="34" charset="0"/>
              <a:buChar char="•"/>
            </a:pPr>
            <a:r>
              <a:rPr lang="en-US" sz="2400" b="1"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That’s it, You</a:t>
            </a:r>
            <a:r>
              <a:rPr lang="en-US" sz="2400" b="1"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’re now a Gold Microsoft Learn Student Ambassador :)</a:t>
            </a:r>
            <a:endParaRPr lang="en-US" sz="2400" b="1"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16575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7064" y="156944"/>
            <a:ext cx="11018520" cy="553998"/>
          </a:xfrm>
        </p:spPr>
        <p:txBody>
          <a:bodyPr/>
          <a:lstStyle/>
          <a:p>
            <a:r>
              <a:rPr lang="en-US" b="1" dirty="0">
                <a:latin typeface="Aptos Display" panose="020B0004020202020204" pitchFamily="34" charset="0"/>
              </a:rPr>
              <a:t>What’s after becoming a Gold MLSA ?</a:t>
            </a:r>
          </a:p>
        </p:txBody>
      </p:sp>
      <p:sp>
        <p:nvSpPr>
          <p:cNvPr id="6" name="Text Placeholder 5"/>
          <p:cNvSpPr>
            <a:spLocks noGrp="1"/>
          </p:cNvSpPr>
          <p:nvPr>
            <p:ph type="body" sz="quarter" idx="10"/>
          </p:nvPr>
        </p:nvSpPr>
        <p:spPr>
          <a:xfrm>
            <a:off x="490855" y="792927"/>
            <a:ext cx="11018520" cy="4190955"/>
          </a:xfrm>
        </p:spPr>
        <p:txBody>
          <a:bodyPr/>
          <a:lstStyle/>
          <a:p>
            <a:pPr marL="285750" marR="0" indent="-285750">
              <a:lnSpc>
                <a:spcPct val="14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Gold is a highest milestone in MLSA Program.</a:t>
            </a:r>
          </a:p>
          <a:p>
            <a:pPr marL="285750" marR="0" indent="-285750">
              <a:lnSpc>
                <a:spcPct val="14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Unlock all the benefits/resources from MLSA New to Gold Level.</a:t>
            </a:r>
          </a:p>
          <a:p>
            <a:pPr marL="285750" indent="-285750">
              <a:lnSpc>
                <a:spcPct val="14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hlinkClick r:id="rId3"/>
              </a:rPr>
              <a:t>Quarterly Program Requirements</a:t>
            </a: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 for all MLSAs (NEW, ALPHA, BETA, Gold).</a:t>
            </a:r>
            <a:endParaRPr lang="en-US" sz="2400" i="1" kern="100" dirty="0">
              <a:effectLst/>
              <a:latin typeface="Aptos Display" panose="020B0004020202020204" pitchFamily="34" charset="0"/>
              <a:ea typeface="Aptos" panose="020B0004020202020204" pitchFamily="34" charset="0"/>
              <a:cs typeface="Arial" panose="020B0604020202020204" pitchFamily="34" charset="0"/>
            </a:endParaRPr>
          </a:p>
          <a:p>
            <a:pPr marL="285750" marR="0" indent="-285750">
              <a:lnSpc>
                <a:spcPct val="14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Continuously engage with the Program to be eligible for MVP Program. </a:t>
            </a:r>
          </a:p>
          <a:p>
            <a:pPr marL="285750" marR="0" indent="-285750">
              <a:lnSpc>
                <a:spcPct val="140000"/>
              </a:lnSpc>
              <a:spcBef>
                <a:spcPts val="0"/>
              </a:spcBef>
              <a:spcAft>
                <a:spcPts val="800"/>
              </a:spcAft>
              <a:buFont typeface="Arial" panose="020B0604020202020204" pitchFamily="34" charset="0"/>
              <a:buChar char="•"/>
            </a:pPr>
            <a:r>
              <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rPr>
              <a:t>Help and Support juniors in achieving their next milestones.</a:t>
            </a:r>
          </a:p>
          <a:p>
            <a:pPr marL="285750" marR="0" indent="-285750">
              <a:lnSpc>
                <a:spcPct val="14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Have a chance to take part as a speaker in Microsoft events (as a speaker).</a:t>
            </a:r>
            <a:endParaRPr lang="en-US" sz="2400" i="1" kern="100" dirty="0">
              <a:solidFill>
                <a:srgbClr val="000000"/>
              </a:solidFill>
              <a:effectLst/>
              <a:highlight>
                <a:srgbClr val="FFFFFF"/>
              </a:highlight>
              <a:latin typeface="Aptos Display" panose="020B0004020202020204" pitchFamily="34" charset="0"/>
              <a:ea typeface="Aptos" panose="020B0004020202020204" pitchFamily="34" charset="0"/>
              <a:cs typeface="Arial" panose="020B0604020202020204" pitchFamily="34" charset="0"/>
            </a:endParaRPr>
          </a:p>
          <a:p>
            <a:pPr marL="285750" marR="0" indent="-285750">
              <a:lnSpc>
                <a:spcPct val="140000"/>
              </a:lnSpc>
              <a:spcBef>
                <a:spcPts val="0"/>
              </a:spcBef>
              <a:spcAft>
                <a:spcPts val="800"/>
              </a:spcAft>
              <a:buFont typeface="Arial" panose="020B0604020202020204" pitchFamily="34" charset="0"/>
              <a:buChar char="•"/>
            </a:pPr>
            <a:r>
              <a:rPr lang="en-US" sz="2400" i="1" kern="100" dirty="0">
                <a:solidFill>
                  <a:srgbClr val="000000"/>
                </a:solidFill>
                <a:highlight>
                  <a:srgbClr val="FFFFFF"/>
                </a:highlight>
                <a:latin typeface="Aptos Display" panose="020B0004020202020204" pitchFamily="34" charset="0"/>
                <a:ea typeface="Aptos" panose="020B0004020202020204" pitchFamily="34" charset="0"/>
                <a:cs typeface="Arial" panose="020B0604020202020204" pitchFamily="34" charset="0"/>
              </a:rPr>
              <a:t>Direct Mentorship and Support from MLSA Program Coordinators.</a:t>
            </a:r>
          </a:p>
        </p:txBody>
      </p:sp>
    </p:spTree>
    <p:extLst>
      <p:ext uri="{BB962C8B-B14F-4D97-AF65-F5344CB8AC3E}">
        <p14:creationId xmlns:p14="http://schemas.microsoft.com/office/powerpoint/2010/main" val="339156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7FDF459-880E-D87C-BF95-57566CFDF1E3}"/>
              </a:ext>
            </a:extLst>
          </p:cNvPr>
          <p:cNvPicPr>
            <a:picLocks noChangeAspect="1"/>
          </p:cNvPicPr>
          <p:nvPr/>
        </p:nvPicPr>
        <p:blipFill>
          <a:blip r:embed="rId3"/>
          <a:stretch>
            <a:fillRect/>
          </a:stretch>
        </p:blipFill>
        <p:spPr>
          <a:xfrm>
            <a:off x="3825922" y="710942"/>
            <a:ext cx="8119014" cy="5371314"/>
          </a:xfrm>
          <a:prstGeom prst="rect">
            <a:avLst/>
          </a:prstGeom>
        </p:spPr>
      </p:pic>
      <p:sp>
        <p:nvSpPr>
          <p:cNvPr id="23" name="Title 16">
            <a:extLst>
              <a:ext uri="{FF2B5EF4-FFF2-40B4-BE49-F238E27FC236}">
                <a16:creationId xmlns:a16="http://schemas.microsoft.com/office/drawing/2014/main" id="{6C2CAF7A-5FA8-B78B-22CD-69FF3CD7FCEA}"/>
              </a:ext>
            </a:extLst>
          </p:cNvPr>
          <p:cNvSpPr>
            <a:spLocks noGrp="1"/>
          </p:cNvSpPr>
          <p:nvPr>
            <p:ph type="title"/>
          </p:nvPr>
        </p:nvSpPr>
        <p:spPr>
          <a:xfrm>
            <a:off x="247064" y="209138"/>
            <a:ext cx="11018520" cy="501804"/>
          </a:xfrm>
        </p:spPr>
        <p:txBody>
          <a:bodyPr/>
          <a:lstStyle/>
          <a:p>
            <a:r>
              <a:rPr lang="en-US" b="1" dirty="0">
                <a:latin typeface="Aptos Display" panose="020B0004020202020204" pitchFamily="34" charset="0"/>
              </a:rPr>
              <a:t>Adding Event on MLSA Profile</a:t>
            </a:r>
          </a:p>
        </p:txBody>
      </p:sp>
      <p:pic>
        <p:nvPicPr>
          <p:cNvPr id="25" name="Picture 24">
            <a:extLst>
              <a:ext uri="{FF2B5EF4-FFF2-40B4-BE49-F238E27FC236}">
                <a16:creationId xmlns:a16="http://schemas.microsoft.com/office/drawing/2014/main" id="{65149EED-4FDA-A7D7-26F3-74694D790F69}"/>
              </a:ext>
            </a:extLst>
          </p:cNvPr>
          <p:cNvPicPr>
            <a:picLocks noChangeAspect="1"/>
          </p:cNvPicPr>
          <p:nvPr/>
        </p:nvPicPr>
        <p:blipFill rotWithShape="1">
          <a:blip r:embed="rId4"/>
          <a:srcRect t="25958" b="28912"/>
          <a:stretch/>
        </p:blipFill>
        <p:spPr>
          <a:xfrm>
            <a:off x="3825922" y="6067475"/>
            <a:ext cx="3843492" cy="759978"/>
          </a:xfrm>
          <a:prstGeom prst="rect">
            <a:avLst/>
          </a:prstGeom>
        </p:spPr>
      </p:pic>
      <p:pic>
        <p:nvPicPr>
          <p:cNvPr id="28" name="Picture 27">
            <a:extLst>
              <a:ext uri="{FF2B5EF4-FFF2-40B4-BE49-F238E27FC236}">
                <a16:creationId xmlns:a16="http://schemas.microsoft.com/office/drawing/2014/main" id="{BE826196-68E1-0111-A121-30169D9AF29F}"/>
              </a:ext>
            </a:extLst>
          </p:cNvPr>
          <p:cNvPicPr>
            <a:picLocks noChangeAspect="1"/>
          </p:cNvPicPr>
          <p:nvPr/>
        </p:nvPicPr>
        <p:blipFill>
          <a:blip r:embed="rId5"/>
          <a:stretch>
            <a:fillRect/>
          </a:stretch>
        </p:blipFill>
        <p:spPr>
          <a:xfrm>
            <a:off x="101451" y="840473"/>
            <a:ext cx="3528853" cy="2783933"/>
          </a:xfrm>
          <a:prstGeom prst="rect">
            <a:avLst/>
          </a:prstGeom>
        </p:spPr>
      </p:pic>
    </p:spTree>
    <p:extLst>
      <p:ext uri="{BB962C8B-B14F-4D97-AF65-F5344CB8AC3E}">
        <p14:creationId xmlns:p14="http://schemas.microsoft.com/office/powerpoint/2010/main" val="24245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10" ma:contentTypeDescription="Create a new document." ma:contentTypeScope="" ma:versionID="f80c13ef4b5f8fd06b13aa8333171bd5">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e1fa8ed5b9995a25259d1a476d4ba3b4"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b38ad2e8-7385-42ac-a943-76e9ea801cf0"/>
    <ds:schemaRef ds:uri="http://purl.org/dc/dcmitype/"/>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office/infopath/2007/PartnerControls"/>
    <ds:schemaRef ds:uri="211ea7d1-7d09-49a0-8c96-644562ad20a0"/>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091345C-D107-42F0-AC37-8EAB3688E3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1927</TotalTime>
  <Words>1210</Words>
  <Application>Microsoft Office PowerPoint</Application>
  <PresentationFormat>Widescreen</PresentationFormat>
  <Paragraphs>144</Paragraphs>
  <Slides>21</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Aptos</vt:lpstr>
      <vt:lpstr>Aptos Display</vt:lpstr>
      <vt:lpstr>Arial</vt:lpstr>
      <vt:lpstr>Consolas</vt:lpstr>
      <vt:lpstr>Roboto</vt:lpstr>
      <vt:lpstr>Segoe UI</vt:lpstr>
      <vt:lpstr>Segoe UI Light</vt:lpstr>
      <vt:lpstr>Segoe UI Semibold</vt:lpstr>
      <vt:lpstr>Segoe UI Semilight</vt:lpstr>
      <vt:lpstr>Wingdings</vt:lpstr>
      <vt:lpstr>WHITE TEMPLATE</vt:lpstr>
      <vt:lpstr>SOFT BLACK TEMPLATE</vt:lpstr>
      <vt:lpstr>PowerPoint Presentation</vt:lpstr>
      <vt:lpstr>Mastering the MLSA Program: From MLSA NEW Member to a GOLD Leader ✨</vt:lpstr>
      <vt:lpstr>PowerPoint Presentation</vt:lpstr>
      <vt:lpstr>Today’s Event Agenda</vt:lpstr>
      <vt:lpstr>From knowing about MLSA Program to a NEW MLSA</vt:lpstr>
      <vt:lpstr>From NEW MLSA to becoming a BETA MLSA</vt:lpstr>
      <vt:lpstr>From BETA MLSA to becoming a GOLD MLSA</vt:lpstr>
      <vt:lpstr>What’s after becoming a Gold MLSA ?</vt:lpstr>
      <vt:lpstr>Adding Event on MLSA Profile</vt:lpstr>
      <vt:lpstr>Eligible Topics for Event</vt:lpstr>
      <vt:lpstr>MLSA Milestones</vt:lpstr>
      <vt:lpstr>Some helpful Screenshots</vt:lpstr>
      <vt:lpstr>Contributor ID</vt:lpstr>
      <vt:lpstr>Some helpful Screenshots</vt:lpstr>
      <vt:lpstr>MLSA Profile - Information</vt:lpstr>
      <vt:lpstr>MLSA Discord</vt:lpstr>
      <vt:lpstr>MLSA Complete Roadmap for beginners</vt:lpstr>
      <vt:lpstr>Helpful Resources and Links:</vt:lpstr>
      <vt:lpstr>PowerPoint Presentation</vt:lpstr>
      <vt:lpstr>Thank You :)</vt:lpstr>
      <vt:lpstr>Survey</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Abdul Rehman</cp:lastModifiedBy>
  <cp:revision>93</cp:revision>
  <dcterms:created xsi:type="dcterms:W3CDTF">2019-03-28T18:40:02Z</dcterms:created>
  <dcterms:modified xsi:type="dcterms:W3CDTF">2024-08-28T18:41:44Z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y fmtid="{D5CDD505-2E9C-101B-9397-08002B2CF9AE}" pid="28" name="lcf76f155ced4ddcb4097134ff3c332f">
    <vt:lpwstr/>
  </property>
  <property fmtid="{D5CDD505-2E9C-101B-9397-08002B2CF9AE}" pid="29" name="TaxCatchAll">
    <vt:lpwstr/>
  </property>
</Properties>
</file>